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1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Median rate</c:v>
                </c:pt>
              </c:strCache>
            </c:strRef>
          </c:tx>
          <c:spPr>
            <a:solidFill>
              <a:srgbClr val="0FB5A0"/>
            </a:solidFill>
          </c:spPr>
          <c:dPt>
            <c:idx val="3"/>
            <c:spPr>
              <a:solidFill>
                <a:srgbClr val="F6623D"/>
              </a:solidFill>
            </c:spPr>
          </c:dPt>
          <c:cat>
            <c:strRef>
              <c:f>Sheet1!$A$2:$A$7</c:f>
              <c:strCache>
                <c:ptCount val="6"/>
                <c:pt idx="0">
                  <c:v>Adventist</c:v>
                </c:pt>
                <c:pt idx="1">
                  <c:v>Providence</c:v>
                </c:pt>
                <c:pt idx="2">
                  <c:v>Legacy</c:v>
                </c:pt>
                <c:pt idx="3">
                  <c:v>OHSU</c:v>
                </c:pt>
                <c:pt idx="4">
                  <c:v>Kaiser</c:v>
                </c:pt>
                <c:pt idx="5">
                  <c:v>St. Vincent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1160</c:v>
                </c:pt>
                <c:pt idx="1">
                  <c:v>1240</c:v>
                </c:pt>
                <c:pt idx="2">
                  <c:v>1315</c:v>
                </c:pt>
                <c:pt idx="3">
                  <c:v>1390</c:v>
                </c:pt>
                <c:pt idx="4">
                  <c:v>1205</c:v>
                </c:pt>
                <c:pt idx="5">
                  <c:v>1280</c:v>
                </c:pt>
              </c:numCache>
            </c:numRef>
          </c:val>
        </c:ser>
        <c:dLbls>
          <c:numFmt formatCode="$#,##0" sourceLinked="0"/>
          <c:txPr>
            <a:bodyPr/>
            <a:lstStyle/>
            <a:p>
              <a:pPr>
                <a:defRPr sz="1100">
                  <a:solidFill>
                    <a:srgbClr val="5C6677"/>
                  </a:solidFill>
                </a:defRPr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gapWidth val="6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rgbClr val="DCE4E9"/>
            </a:solidFill>
          </a:ln>
        </c:spPr>
        <c:txPr>
          <a:bodyPr/>
          <a:lstStyle/>
          <a:p>
            <a:pPr>
              <a:defRPr sz="1100"/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min val="0.0"/>
        </c:scaling>
        <c:delete val="0"/>
        <c:axPos val="l"/>
        <c:majorGridlines>
          <c:spPr>
            <a:ln w="9525">
              <a:solidFill>
                <a:srgbClr val="DCE4E9"/>
              </a:solidFill>
            </a:ln>
          </c:spPr>
        </c:majorGridlines>
        <c:numFmt formatCode="$#,##0" sourceLinked="0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/>
            </a:pPr>
          </a:p>
        </c:txPr>
        <c:crossAx val="-2068027336"/>
        <c:crosses val="autoZero"/>
      </c:valAx>
    </c:plotArea>
    <c:dispBlanksAs val="gap"/>
  </c:chart>
  <c:txPr>
    <a:bodyPr/>
    <a:lstStyle/>
    <a:p>
      <a:pPr>
        <a:defRPr sz="1200">
          <a:solidFill>
            <a:srgbClr val="5C6677"/>
          </a:solidFill>
          <a:latin typeface="Manrope"/>
        </a:defRPr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userDrawn="1" showMasterSp="0">
  <p:cSld name="Title slide">
    <p:bg>
      <p:bgPr>
        <a:gradFill rotWithShape="0">
          <a:gsLst>
            <a:gs pos="0">
              <a:srgbClr val="045AA0"/>
            </a:gs>
            <a:gs pos="100000">
              <a:srgbClr val="084D84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Logo" descr="Simple Healthcare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" y="548640"/>
            <a:ext cx="2254361" cy="384048"/>
          </a:xfrm>
          <a:prstGeom prst="rect">
            <a:avLst/>
          </a:prstGeom>
        </p:spPr>
      </p:pic>
      <p:sp>
        <p:nvSpPr>
          <p:cNvPr id="106" name="Label"/>
          <p:cNvSpPr>
            <a:spLocks noGrp="1"/>
          </p:cNvSpPr>
          <p:nvPr>
            <p:ph type="body" idx="13"/>
          </p:nvPr>
        </p:nvSpPr>
        <p:spPr>
          <a:xfrm>
            <a:off x="548640" y="2514600"/>
            <a:ext cx="9144000" cy="320040"/>
          </a:xfrm>
        </p:spPr>
        <p:txBody>
          <a:bodyPr lIns="0" tIns="0" rIns="0" bIns="0" anchor="b">
            <a:normAutofit/>
          </a:bodyPr>
          <a:lstStyle>
            <a:lvl1pPr algn="l" marL="0" indent="0">
              <a:buNone/>
              <a:defRPr sz="1200" b="1" cap="all" spc="200">
                <a:solidFill>
                  <a:srgbClr val="BAE0FD"/>
                </a:solidFill>
              </a:defRPr>
            </a:lvl1pPr>
          </a:lstStyle>
          <a:p>
            <a:r>
              <a:rPr lang="en-US"/>
              <a:t>Presentation · Month year</a:t>
            </a:r>
          </a:p>
        </p:txBody>
      </p:sp>
      <p:sp>
        <p:nvSpPr>
          <p:cNvPr id="107" name="Title"/>
          <p:cNvSpPr>
            <a:spLocks noGrp="1"/>
          </p:cNvSpPr>
          <p:nvPr>
            <p:ph type="ctrTitle"/>
          </p:nvPr>
        </p:nvSpPr>
        <p:spPr>
          <a:xfrm>
            <a:off x="548640" y="2971800"/>
            <a:ext cx="10058400" cy="1325880"/>
          </a:xfrm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defRPr sz="4800" b="1" spc="-80">
                <a:solidFill>
                  <a:srgbClr val="FFFFFF"/>
                </a:soli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108" name="Subtitle"/>
          <p:cNvSpPr>
            <a:spLocks noGrp="1"/>
          </p:cNvSpPr>
          <p:nvPr>
            <p:ph type="subTitle" idx="1"/>
          </p:nvPr>
        </p:nvSpPr>
        <p:spPr>
          <a:xfrm>
            <a:off x="548640" y="4434840"/>
            <a:ext cx="10058400" cy="731520"/>
          </a:xfrm>
        </p:spPr>
        <p:txBody>
          <a:bodyPr lIns="0" tIns="0" rIns="0" bIns="0" anchor="t">
            <a:normAutofit/>
          </a:bodyPr>
          <a:lstStyle>
            <a:lvl1pPr algn="l" marL="0" indent="0">
              <a:buNone/>
              <a:defRPr sz="2000">
                <a:solidFill>
                  <a:srgbClr val="E0EFFE"/>
                </a:solidFill>
              </a:defRPr>
            </a:lvl1pPr>
          </a:lstStyle>
          <a:p>
            <a:r>
              <a:rPr lang="en-US"/>
              <a:t>Subtitle or who it is prepared for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Slide title in sentence case</a:t>
            </a:r>
          </a:p>
        </p:txBody>
      </p:sp>
      <p:sp>
        <p:nvSpPr>
          <p:cNvPr id="110" name="Conten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Click to add text</a:t>
            </a:r>
          </a:p>
        </p:txBody>
      </p:sp>
      <p:sp>
        <p:nvSpPr>
          <p:cNvPr id="111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  <a:latin typeface="+mn-lt"/>
              </a:defRPr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userDrawn="1">
  <p:cSld name="Section divider">
    <p:bg>
      <p:bgPr>
        <a:gradFill rotWithShape="0">
          <a:gsLst>
            <a:gs pos="0">
              <a:srgbClr val="E0EFFE"/>
            </a:gs>
            <a:gs pos="100000">
              <a:srgbClr val="BAE0FD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ection number"/>
          <p:cNvSpPr>
            <a:spLocks noGrp="1"/>
          </p:cNvSpPr>
          <p:nvPr>
            <p:ph type="body" idx="13"/>
          </p:nvPr>
        </p:nvSpPr>
        <p:spPr>
          <a:xfrm>
            <a:off x="548640" y="2148840"/>
            <a:ext cx="3657600" cy="457200"/>
          </a:xfrm>
        </p:spPr>
        <p:txBody>
          <a:bodyPr lIns="0" tIns="0" rIns="0" bIns="0" anchor="b">
            <a:normAutofit/>
          </a:bodyPr>
          <a:lstStyle>
            <a:lvl1pPr algn="l" marL="0" indent="0">
              <a:buNone/>
              <a:defRPr sz="2400" b="1" spc="50">
                <a:solidFill>
                  <a:srgbClr val="E3461F"/>
                </a:solidFill>
              </a:defRPr>
            </a:lvl1pPr>
          </a:lstStyle>
          <a:p>
            <a:r>
              <a:rPr lang="en-US"/>
              <a:t>01</a:t>
            </a:r>
          </a:p>
        </p:txBody>
      </p:sp>
      <p:sp>
        <p:nvSpPr>
          <p:cNvPr id="113" name="Section title"/>
          <p:cNvSpPr>
            <a:spLocks noGrp="1"/>
          </p:cNvSpPr>
          <p:nvPr>
            <p:ph type="title"/>
          </p:nvPr>
        </p:nvSpPr>
        <p:spPr>
          <a:xfrm>
            <a:off x="548640" y="2697480"/>
            <a:ext cx="10058400" cy="1463040"/>
          </a:xfrm>
        </p:spPr>
        <p:txBody>
          <a:bodyPr lIns="0" tIns="0" rIns="0" bIns="0" anchor="t">
            <a:normAutofit/>
          </a:bodyPr>
          <a:lstStyle>
            <a:lvl1pPr>
              <a:defRPr sz="4400" b="1" spc="-80">
                <a:solidFill>
                  <a:srgbClr val="0C416E"/>
                </a:solidFill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114" name="Section description"/>
          <p:cNvSpPr>
            <a:spLocks noGrp="1"/>
          </p:cNvSpPr>
          <p:nvPr>
            <p:ph type="body" idx="1"/>
          </p:nvPr>
        </p:nvSpPr>
        <p:spPr>
          <a:xfrm>
            <a:off x="548640" y="4160520"/>
            <a:ext cx="8229600" cy="914400"/>
          </a:xfrm>
        </p:spPr>
        <p:txBody>
          <a:bodyPr lIns="0" tIns="0" rIns="0" bIns="0" anchor="t">
            <a:normAutofit/>
          </a:bodyPr>
          <a:lstStyle>
            <a:lvl1pPr algn="l" marL="0" indent="0">
              <a:lnSpc>
                <a:spcPct val="115000"/>
              </a:lnSpc>
              <a:buNone/>
              <a:defRPr sz="1800">
                <a:solidFill>
                  <a:srgbClr val="5C6677"/>
                </a:solidFill>
              </a:defRPr>
            </a:lvl1pPr>
          </a:lstStyle>
          <a:p>
            <a:r>
              <a:rPr lang="en-US"/>
              <a:t>One sentence on what this section covers</a:t>
            </a:r>
          </a:p>
        </p:txBody>
      </p:sp>
      <p:sp>
        <p:nvSpPr>
          <p:cNvPr id="115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  <a:latin typeface="+mn-lt"/>
              </a:defRPr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Slide title in sentence case</a:t>
            </a:r>
          </a:p>
        </p:txBody>
      </p:sp>
      <p:sp>
        <p:nvSpPr>
          <p:cNvPr id="117" name="Left content"/>
          <p:cNvSpPr>
            <a:spLocks noGrp="1"/>
          </p:cNvSpPr>
          <p:nvPr>
            <p:ph type="body" idx="1"/>
          </p:nvPr>
        </p:nvSpPr>
        <p:spPr>
          <a:xfrm>
            <a:off x="548640" y="1554480"/>
            <a:ext cx="5363870" cy="4572000"/>
          </a:xfrm>
        </p:spPr>
        <p:txBody>
          <a:bodyPr lIns="0" tIns="0" rIns="0" bIns="0" anchor="t">
            <a:normAutofit/>
          </a:bodyPr>
          <a:lstStyle/>
          <a:p>
            <a:r>
              <a:rPr lang="en-US"/>
              <a:t>Click to add text</a:t>
            </a:r>
          </a:p>
        </p:txBody>
      </p:sp>
      <p:sp>
        <p:nvSpPr>
          <p:cNvPr id="118" name="Right content"/>
          <p:cNvSpPr>
            <a:spLocks noGrp="1"/>
          </p:cNvSpPr>
          <p:nvPr>
            <p:ph type="body" idx="2"/>
          </p:nvPr>
        </p:nvSpPr>
        <p:spPr>
          <a:xfrm>
            <a:off x="6279184" y="1554480"/>
            <a:ext cx="5363870" cy="4572000"/>
          </a:xfrm>
        </p:spPr>
        <p:txBody>
          <a:bodyPr lIns="0" tIns="0" rIns="0" bIns="0" anchor="t">
            <a:normAutofit/>
          </a:bodyPr>
          <a:lstStyle/>
          <a:p>
            <a:r>
              <a:rPr lang="en-US"/>
              <a:t>Click to add text</a:t>
            </a:r>
          </a:p>
        </p:txBody>
      </p:sp>
      <p:sp>
        <p:nvSpPr>
          <p:cNvPr id="119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  <a:latin typeface="+mn-lt"/>
              </a:defRPr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Slide title in sentence case</a:t>
            </a:r>
          </a:p>
        </p:txBody>
      </p:sp>
      <p:sp>
        <p:nvSpPr>
          <p:cNvPr id="121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  <a:latin typeface="+mn-lt"/>
              </a:defRPr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  <a:latin typeface="+mn-lt"/>
              </a:defRPr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userDrawn="1" showMasterSp="0">
  <p:cSld name="Closing">
    <p:bg>
      <p:bgPr>
        <a:gradFill rotWithShape="0">
          <a:gsLst>
            <a:gs pos="0">
              <a:srgbClr val="045AA0"/>
            </a:gs>
            <a:gs pos="100000">
              <a:srgbClr val="084D84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Logo" descr="Simple Healthcare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" y="548640"/>
            <a:ext cx="2254361" cy="384048"/>
          </a:xfrm>
          <a:prstGeom prst="rect">
            <a:avLst/>
          </a:prstGeom>
        </p:spPr>
      </p:pic>
      <p:sp>
        <p:nvSpPr>
          <p:cNvPr id="123" name="Closing title"/>
          <p:cNvSpPr>
            <a:spLocks noGrp="1"/>
          </p:cNvSpPr>
          <p:nvPr>
            <p:ph type="title"/>
          </p:nvPr>
        </p:nvSpPr>
        <p:spPr>
          <a:xfrm>
            <a:off x="548640" y="2651760"/>
            <a:ext cx="10058400" cy="1280160"/>
          </a:xfrm>
        </p:spPr>
        <p:txBody>
          <a:bodyPr lIns="0" tIns="0" rIns="0" bIns="0" anchor="b">
            <a:normAutofit/>
          </a:bodyPr>
          <a:lstStyle>
            <a:lvl1pPr>
              <a:defRPr sz="4400" b="1" spc="-80">
                <a:solidFill>
                  <a:srgbClr val="FFFFFF"/>
                </a:solidFill>
              </a:defRPr>
            </a:lvl1pPr>
          </a:lstStyle>
          <a:p>
            <a:r>
              <a:rPr lang="en-US"/>
              <a:t>Closing message</a:t>
            </a:r>
          </a:p>
        </p:txBody>
      </p:sp>
      <p:sp>
        <p:nvSpPr>
          <p:cNvPr id="124" name="Contact"/>
          <p:cNvSpPr>
            <a:spLocks noGrp="1"/>
          </p:cNvSpPr>
          <p:nvPr>
            <p:ph type="body" idx="1"/>
          </p:nvPr>
        </p:nvSpPr>
        <p:spPr>
          <a:xfrm>
            <a:off x="548640" y="4160520"/>
            <a:ext cx="10058400" cy="1097280"/>
          </a:xfrm>
        </p:spPr>
        <p:txBody>
          <a:bodyPr lIns="0" tIns="0" rIns="0" bIns="0" anchor="t">
            <a:normAutofit/>
          </a:bodyPr>
          <a:lstStyle>
            <a:lvl1pPr algn="l" marL="0" indent="0">
              <a:lnSpc>
                <a:spcPct val="120000"/>
              </a:lnSpc>
              <a:buNone/>
              <a:defRPr sz="1800">
                <a:solidFill>
                  <a:srgbClr val="E0EFFE"/>
                </a:solidFill>
              </a:defRPr>
            </a:lvl1pPr>
          </a:lstStyle>
          <a:p>
            <a:r>
              <a:rPr lang="en-US"/>
              <a:t>Name · email@simplehc.com</a:t>
            </a:r>
          </a:p>
        </p:txBody>
      </p:sp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itle Placeholder"/>
          <p:cNvSpPr>
            <a:spLocks noGrp="1"/>
          </p:cNvSpPr>
          <p:nvPr>
            <p:ph type="title"/>
          </p:nvPr>
        </p:nvSpPr>
        <p:spPr>
          <a:xfrm>
            <a:off x="548640" y="457200"/>
            <a:ext cx="9418320" cy="822960"/>
          </a:xfrm>
        </p:spPr>
        <p:txBody>
          <a:bodyPr lIns="0" tIns="0" rIns="0" bIns="0" anchor="b">
            <a:normAutofit/>
          </a:bodyPr>
          <a:lstStyle/>
          <a:p>
            <a:r>
              <a:rPr lang="en-US"/>
              <a:t>Click to edit title</a:t>
            </a:r>
          </a:p>
        </p:txBody>
      </p:sp>
      <p:sp>
        <p:nvSpPr>
          <p:cNvPr id="103" name="Text Placeholder"/>
          <p:cNvSpPr>
            <a:spLocks noGrp="1"/>
          </p:cNvSpPr>
          <p:nvPr>
            <p:ph type="body" idx="1"/>
          </p:nvPr>
        </p:nvSpPr>
        <p:spPr>
          <a:xfrm>
            <a:off x="548640" y="1554480"/>
            <a:ext cx="11094415" cy="4572000"/>
          </a:xfrm>
        </p:spPr>
        <p:txBody>
          <a:bodyPr lIns="0" tIns="0" rIns="0" bIns="0" anchor="t">
            <a:normAutofit/>
          </a:bodyPr>
          <a:lstStyle/>
          <a:p>
            <a:r>
              <a:rPr lang="en-US"/>
              <a:t>Click to edit text</a:t>
            </a:r>
          </a:p>
        </p:txBody>
      </p:sp>
      <p:sp>
        <p:nvSpPr>
          <p:cNvPr id="104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</a:defRPr>
            </a:lvl1pPr>
          </a:lstStyle>
          <a:p>
            <a:endParaRPr lang="en-US"/>
          </a:p>
        </p:txBody>
      </p:sp>
      <p:sp>
        <p:nvSpPr>
          <p:cNvPr id="101" name="Footer brand and page number"/>
          <p:cNvSpPr txBox="1"/>
          <p:nvPr userDrawn="1"/>
        </p:nvSpPr>
        <p:spPr>
          <a:xfrm>
            <a:off x="8899855" y="6400800"/>
            <a:ext cx="2743200" cy="228600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r"/>
            <a:r>
              <a:rPr lang="en-US" sz="900">
                <a:solidFill>
                  <a:srgbClr val="94A3B8"/>
                </a:solidFill>
              </a:rPr>
              <a:t>Simple Healthcare     </a:t>
            </a:r>
            <a:fld id="{B6F15528-21DE-4FAA-801E-634DDDAF4B2B}" type="slidenum">
              <a:rPr lang="en-US" sz="900">
                <a:solidFill>
                  <a:srgbClr val="94A3B8"/>
                </a:solidFill>
              </a:rPr>
              <a:t>‹#›</a:t>
            </a:fld>
          </a:p>
        </p:txBody>
      </p:sp>
      <p:pic>
        <p:nvPicPr>
          <p:cNvPr id="105" name="Logo" descr="Simple Healthcare logo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47497" y="548640"/>
            <a:ext cx="1395557" cy="23774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l">
        <a:lnSpc>
          <a:spcPct val="95000"/>
        </a:lnSpc>
        <a:buNone/>
        <a:defRPr sz="2800" b="1" spc="-50">
          <a:solidFill>
            <a:srgbClr val="0C416E"/>
          </a:solidFill>
          <a:latin typeface="+mj-lt"/>
        </a:defRPr>
      </a:lvl1pPr>
    </p:titleStyle>
    <p:bodyStyle>
      <a:lvl1pPr marL="228600" indent="-228600" algn="l">
        <a:lnSpc>
          <a:spcPct val="115000"/>
        </a:lnSpc>
        <a:spcBef>
          <a:spcPts val="1000"/>
        </a:spcBef>
        <a:buClr>
          <a:srgbClr val="037AD5"/>
        </a:buClr>
        <a:buFont typeface="Arial"/>
        <a:buChar char="•"/>
        <a:defRPr sz="1800">
          <a:solidFill>
            <a:srgbClr val="5C6677"/>
          </a:solidFill>
          <a:latin typeface="+mn-lt"/>
        </a:defRPr>
      </a:lvl1pPr>
      <a:lvl2pPr marL="457200" indent="-228600" algn="l">
        <a:lnSpc>
          <a:spcPct val="115000"/>
        </a:lnSpc>
        <a:spcBef>
          <a:spcPts val="600"/>
        </a:spcBef>
        <a:buClr>
          <a:srgbClr val="037AD5"/>
        </a:buClr>
        <a:buFont typeface="Arial"/>
        <a:buChar char="–"/>
        <a:defRPr sz="1600">
          <a:solidFill>
            <a:srgbClr val="5C6677"/>
          </a:solidFill>
          <a:latin typeface="+mn-lt"/>
        </a:defRPr>
      </a:lvl2pPr>
      <a:lvl3pPr marL="685800" indent="-228600" algn="l">
        <a:lnSpc>
          <a:spcPct val="115000"/>
        </a:lnSpc>
        <a:spcBef>
          <a:spcPts val="400"/>
        </a:spcBef>
        <a:buClr>
          <a:srgbClr val="037AD5"/>
        </a:buClr>
        <a:buFont typeface="Arial"/>
        <a:buChar char="•"/>
        <a:defRPr sz="1400">
          <a:solidFill>
            <a:srgbClr val="5C6677"/>
          </a:solidFill>
          <a:latin typeface="+mn-lt"/>
        </a:defRPr>
      </a:lvl3pPr>
      <a:lvl4pPr marL="914400" indent="-228600" algn="l">
        <a:lnSpc>
          <a:spcPct val="115000"/>
        </a:lnSpc>
        <a:spcBef>
          <a:spcPts val="400"/>
        </a:spcBef>
        <a:buClr>
          <a:srgbClr val="037AD5"/>
        </a:buClr>
        <a:buFont typeface="Arial"/>
        <a:buChar char="–"/>
        <a:defRPr sz="1400">
          <a:solidFill>
            <a:srgbClr val="5C6677"/>
          </a:solidFill>
          <a:latin typeface="+mn-lt"/>
        </a:defRPr>
      </a:lvl4pPr>
      <a:lvl5pPr marL="1143000" indent="-228600" algn="l">
        <a:lnSpc>
          <a:spcPct val="115000"/>
        </a:lnSpc>
        <a:spcBef>
          <a:spcPts val="400"/>
        </a:spcBef>
        <a:buClr>
          <a:srgbClr val="037AD5"/>
        </a:buClr>
        <a:buFont typeface="Arial"/>
        <a:buChar char="•"/>
        <a:defRPr sz="1400">
          <a:solidFill>
            <a:srgbClr val="5C6677"/>
          </a:solidFill>
          <a:latin typeface="+mn-lt"/>
        </a:defRPr>
      </a:lvl5pPr>
    </p:bodyStyle>
    <p:otherStyle>
      <a:lvl1pPr>
        <a:defRPr sz="1400">
          <a:solidFill>
            <a:srgbClr val="5C6677"/>
          </a:solidFill>
          <a:latin typeface="+mn-lt"/>
        </a:defRPr>
      </a:lvl1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chart" Target="../charts/chart1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pPr/>
            <a:r>
              <a:t>Presentation · September 2026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/>
            <a:r>
              <a:t>Presentation title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/>
            <a:r>
              <a:t>Prepared for Client name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 Placeholder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pPr/>
            <a:r>
              <a:t>01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/>
            <a:r>
              <a:t>Section title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/>
            <a:r>
              <a:t>One sentence on what this section covers and why it matters.</a:t>
            </a:r>
          </a:p>
        </p:txBody>
      </p:sp>
      <p:sp>
        <p:nvSpPr>
          <p:cNvPr id="903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  <a:latin typeface="+mn-lt"/>
              </a:defRPr>
            </a:lvl1pPr>
          </a:lstStyle>
          <a:p>
            <a:r>
              <a:rPr lang="en-US"/>
              <a:t>Presentation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/>
            <a:r>
              <a:t>Lead with the answer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/>
            <a:r>
              <a:t>Put the finding in the title, then support it here</a:t>
            </a:r>
          </a:p>
          <a:p>
            <a:pPr/>
            <a:r>
              <a:t>Keep bullets short, parallel, and in sentence case</a:t>
            </a:r>
          </a:p>
          <a:p>
            <a:pPr lvl="1"/>
            <a:r>
              <a:t>Nest one level at most</a:t>
            </a:r>
          </a:p>
          <a:p>
            <a:pPr/>
            <a:r>
              <a:t>Show sources and caveats, and label estimates as estimates</a:t>
            </a:r>
          </a:p>
          <a:p>
            <a:pPr/>
            <a:r>
              <a:t>No exclamation points, clip art, or stock photography</a:t>
            </a:r>
          </a:p>
        </p:txBody>
      </p:sp>
      <p:sp>
        <p:nvSpPr>
          <p:cNvPr id="902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  <a:latin typeface="+mn-lt"/>
              </a:defRPr>
            </a:lvl1pPr>
          </a:lstStyle>
          <a:p>
            <a:r>
              <a:rPr lang="en-US"/>
              <a:t>Presentation title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Compare two ideas side by side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/>
            <a:r>
              <a:t>Negotiated rate</a:t>
            </a:r>
          </a:p>
          <a:p>
            <a:pPr lvl="1"/>
            <a:r>
              <a:t>The price a plan has agreed to pay a provider</a:t>
            </a:r>
          </a:p>
          <a:p>
            <a:pPr lvl="1"/>
            <a:r>
              <a:t>Varies by plan and network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/>
            <a:r>
              <a:t>Cash price</a:t>
            </a:r>
          </a:p>
          <a:p>
            <a:pPr lvl="1"/>
            <a:r>
              <a:t>What a facility charges when you pay without insurance</a:t>
            </a:r>
          </a:p>
          <a:p>
            <a:pPr lvl="1"/>
            <a:r>
              <a:t>Often published as a single number</a:t>
            </a:r>
          </a:p>
        </p:txBody>
      </p:sp>
      <p:sp>
        <p:nvSpPr>
          <p:cNvPr id="903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  <a:latin typeface="+mn-lt"/>
              </a:defRPr>
            </a:lvl1pPr>
          </a:lstStyle>
          <a:p>
            <a:r>
              <a:rPr lang="en-US"/>
              <a:t>Presentation title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Median rates by facility</a:t>
            </a:r>
          </a:p>
        </p:txBody>
      </p:sp>
      <p:sp>
        <p:nvSpPr>
          <p:cNvPr id="901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  <a:latin typeface="+mn-lt"/>
              </a:defRPr>
            </a:lvl1pPr>
          </a:lstStyle>
          <a:p>
            <a:r>
              <a:rPr lang="en-US"/>
              <a:t>Presentation title</a:t>
            </a:r>
          </a:p>
        </p:txBody>
      </p:sp>
      <p:graphicFrame>
        <p:nvGraphicFramePr>
          <p:cNvPr id="902" name="Table 901"/>
          <p:cNvGraphicFramePr>
            <a:graphicFrameLocks noGrp="1"/>
          </p:cNvGraphicFramePr>
          <p:nvPr/>
        </p:nvGraphicFramePr>
        <p:xfrm>
          <a:off x="548640" y="1645920"/>
          <a:ext cx="11094415" cy="2286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059375"/>
                <a:gridCol w="2011680"/>
                <a:gridCol w="2011680"/>
                <a:gridCol w="2011680"/>
              </a:tblGrid>
              <a:tr h="457200">
                <a:tc>
                  <a:txBody>
                    <a:bodyPr/>
                    <a:lstStyle/>
                    <a:p>
                      <a:pPr algn="l"/>
                      <a:r>
                        <a:rPr sz="1200" b="1" cap="all" spc="100">
                          <a:solidFill>
                            <a:srgbClr val="0C416E"/>
                          </a:solidFill>
                        </a:rPr>
                        <a:t>Facility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solidFill>
                      <a:srgbClr val="F0F8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1" cap="all" spc="100">
                          <a:solidFill>
                            <a:srgbClr val="0C416E"/>
                          </a:solidFill>
                        </a:rPr>
                        <a:t>Low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solidFill>
                      <a:srgbClr val="F0F8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1" cap="all" spc="100">
                          <a:solidFill>
                            <a:srgbClr val="0C416E"/>
                          </a:solidFill>
                        </a:rPr>
                        <a:t>Median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solidFill>
                      <a:srgbClr val="F0F8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200" b="1" cap="all" spc="100">
                          <a:solidFill>
                            <a:srgbClr val="0C416E"/>
                          </a:solidFill>
                        </a:rPr>
                        <a:t>High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solidFill>
                      <a:srgbClr val="F0F8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5C6677"/>
                          </a:solidFill>
                        </a:rPr>
                        <a:t>Providence Portland Medical Center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$980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$1,240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$1,410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5C6677"/>
                          </a:solidFill>
                        </a:rPr>
                        <a:t>Legacy Emanuel Medical Center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$1,020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$1,315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$1,560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5C6677"/>
                          </a:solidFill>
                        </a:rPr>
                        <a:t>OHSU Hospital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$1,105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$1,390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$1,720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5C6677"/>
                          </a:solidFill>
                        </a:rPr>
                        <a:t>Adventist Health Portland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$890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$1,160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500">
                          <a:solidFill>
                            <a:srgbClr val="5C6677"/>
                          </a:solidFill>
                          <a:latin typeface="Noto Sans Mono"/>
                        </a:rPr>
                        <a:t>$1,380</a:t>
                      </a:r>
                    </a:p>
                  </a:txBody>
                  <a:tcPr marL="109728" marR="109728"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9525">
                      <a:solidFill>
                        <a:srgbClr val="DCE4E9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03" name="TextBox 902"/>
          <p:cNvSpPr txBox="1"/>
          <p:nvPr/>
        </p:nvSpPr>
        <p:spPr>
          <a:xfrm>
            <a:off x="548640" y="4114800"/>
            <a:ext cx="109728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/>
            <a:r>
              <a:rPr sz="1100" b="0">
                <a:solidFill>
                  <a:srgbClr val="5C6677"/>
                </a:solidFill>
              </a:rPr>
              <a:t>Source: published prices for CPT 99213, retrieved 2026-09-01. Figures are estimates.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/>
            <a:r>
              <a:t>OHSU Hospital has the highest median rate</a:t>
            </a:r>
          </a:p>
        </p:txBody>
      </p:sp>
      <p:sp>
        <p:nvSpPr>
          <p:cNvPr id="901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  <a:latin typeface="+mn-lt"/>
              </a:defRPr>
            </a:lvl1pPr>
          </a:lstStyle>
          <a:p>
            <a:r>
              <a:rPr lang="en-US"/>
              <a:t>Presentation title</a:t>
            </a:r>
          </a:p>
        </p:txBody>
      </p:sp>
      <p:graphicFrame>
        <p:nvGraphicFramePr>
          <p:cNvPr id="902" name="Chart 901"/>
          <p:cNvGraphicFramePr>
            <a:graphicFrameLocks noGrp="1"/>
          </p:cNvGraphicFramePr>
          <p:nvPr/>
        </p:nvGraphicFramePr>
        <p:xfrm>
          <a:off x="548640" y="1554480"/>
          <a:ext cx="7315200" cy="457200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903" name="Rounded Rectangle 902"/>
          <p:cNvSpPr/>
          <p:nvPr/>
        </p:nvSpPr>
        <p:spPr>
          <a:xfrm>
            <a:off x="8229600" y="1737360"/>
            <a:ext cx="3413455" cy="2103120"/>
          </a:xfrm>
          <a:prstGeom prst="roundRect">
            <a:avLst>
              <a:gd name="adj" fmla="val 1813"/>
            </a:avLst>
          </a:prstGeom>
          <a:solidFill>
            <a:srgbClr val="FEF4F2"/>
          </a:soli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904" name="TextBox 903"/>
          <p:cNvSpPr txBox="1"/>
          <p:nvPr/>
        </p:nvSpPr>
        <p:spPr>
          <a:xfrm>
            <a:off x="8458200" y="1920240"/>
            <a:ext cx="29718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/>
            <a:r>
              <a:rPr sz="1200" b="1" cap="all" spc="100">
                <a:solidFill>
                  <a:srgbClr val="9E3116"/>
                </a:solidFill>
              </a:rPr>
              <a:t>Estimate</a:t>
            </a:r>
          </a:p>
        </p:txBody>
      </p:sp>
      <p:sp>
        <p:nvSpPr>
          <p:cNvPr id="905" name="TextBox 904"/>
          <p:cNvSpPr txBox="1"/>
          <p:nvPr/>
        </p:nvSpPr>
        <p:spPr>
          <a:xfrm>
            <a:off x="8458200" y="2286000"/>
            <a:ext cx="2971800" cy="1463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/>
            <a:r>
              <a:rPr sz="1400" b="0">
                <a:solidFill>
                  <a:srgbClr val="9E3116"/>
                </a:solidFill>
              </a:rPr>
              <a:t>Median of negotiated rates published in August 2026. Your cost depends on your plan and network.</a:t>
            </a:r>
          </a:p>
        </p:txBody>
      </p:sp>
      <p:sp>
        <p:nvSpPr>
          <p:cNvPr id="906" name="TextBox 905"/>
          <p:cNvSpPr txBox="1"/>
          <p:nvPr/>
        </p:nvSpPr>
        <p:spPr>
          <a:xfrm>
            <a:off x="8229600" y="4114800"/>
            <a:ext cx="341345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/>
            <a:r>
              <a:rPr sz="1400" b="0">
                <a:solidFill>
                  <a:srgbClr val="5C6677"/>
                </a:solidFill>
              </a:rPr>
              <a:t>Keppel is the primary series. Orange highlights one point only.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/>
            <a:r>
              <a:t>Three numbers that matter</a:t>
            </a:r>
          </a:p>
        </p:txBody>
      </p:sp>
      <p:sp>
        <p:nvSpPr>
          <p:cNvPr id="901" name="Footer Placeholder"/>
          <p:cNvSpPr>
            <a:spLocks noGrp="1"/>
          </p:cNvSpPr>
          <p:nvPr>
            <p:ph type="ftr" sz="quarter" idx="11"/>
          </p:nvPr>
        </p:nvSpPr>
        <p:spPr>
          <a:xfrm>
            <a:off x="548640" y="6400800"/>
            <a:ext cx="6400800" cy="228600"/>
          </a:xfrm>
        </p:spPr>
        <p:txBody>
          <a:bodyPr lIns="0" tIns="0" rIns="0" bIns="0" anchor="ctr">
            <a:normAutofit/>
          </a:bodyPr>
          <a:lstStyle>
            <a:lvl1pPr algn="l" marL="0" indent="0">
              <a:buNone/>
              <a:defRPr sz="900">
                <a:solidFill>
                  <a:srgbClr val="94A3B8"/>
                </a:solidFill>
                <a:latin typeface="+mn-lt"/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902" name="Rounded Rectangle 901"/>
          <p:cNvSpPr/>
          <p:nvPr/>
        </p:nvSpPr>
        <p:spPr>
          <a:xfrm>
            <a:off x="548640" y="1828800"/>
            <a:ext cx="3515258" cy="2377440"/>
          </a:xfrm>
          <a:prstGeom prst="roundRect">
            <a:avLst>
              <a:gd name="adj" fmla="val 2403"/>
            </a:avLst>
          </a:prstGeom>
          <a:gradFill rotWithShape="1">
            <a:gsLst>
              <a:gs pos="0">
                <a:srgbClr val="0F91E8"/>
              </a:gs>
              <a:gs pos="100000">
                <a:srgbClr val="037AD5"/>
              </a:gs>
            </a:gsLst>
            <a:lin scaled="0" ang="18900000"/>
          </a:gra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903" name="TextBox 902"/>
          <p:cNvSpPr txBox="1"/>
          <p:nvPr/>
        </p:nvSpPr>
        <p:spPr>
          <a:xfrm>
            <a:off x="868680" y="2148840"/>
            <a:ext cx="2875178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/>
            <a:r>
              <a:rPr sz="4400" b="1">
                <a:solidFill>
                  <a:srgbClr val="FFFFFF"/>
                </a:solidFill>
              </a:rPr>
              <a:t>$1,240</a:t>
            </a:r>
          </a:p>
        </p:txBody>
      </p:sp>
      <p:sp>
        <p:nvSpPr>
          <p:cNvPr id="904" name="TextBox 903"/>
          <p:cNvSpPr txBox="1"/>
          <p:nvPr/>
        </p:nvSpPr>
        <p:spPr>
          <a:xfrm>
            <a:off x="868680" y="3154680"/>
            <a:ext cx="2875178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/>
            <a:r>
              <a:rPr sz="1600" b="0">
                <a:solidFill>
                  <a:srgbClr val="F0F8FF"/>
                </a:solidFill>
              </a:rPr>
              <a:t>Median cash price for an office visit</a:t>
            </a:r>
          </a:p>
        </p:txBody>
      </p:sp>
      <p:sp>
        <p:nvSpPr>
          <p:cNvPr id="905" name="Rounded Rectangle 904"/>
          <p:cNvSpPr/>
          <p:nvPr/>
        </p:nvSpPr>
        <p:spPr>
          <a:xfrm>
            <a:off x="4338218" y="1828800"/>
            <a:ext cx="3515258" cy="2377440"/>
          </a:xfrm>
          <a:prstGeom prst="roundRect">
            <a:avLst>
              <a:gd name="adj" fmla="val 2403"/>
            </a:avLst>
          </a:prstGeom>
          <a:gradFill rotWithShape="1">
            <a:gsLst>
              <a:gs pos="0">
                <a:srgbClr val="0F91E8"/>
              </a:gs>
              <a:gs pos="100000">
                <a:srgbClr val="037AD5"/>
              </a:gs>
            </a:gsLst>
            <a:lin scaled="0" ang="18900000"/>
          </a:gra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906" name="TextBox 905"/>
          <p:cNvSpPr txBox="1"/>
          <p:nvPr/>
        </p:nvSpPr>
        <p:spPr>
          <a:xfrm>
            <a:off x="4658258" y="2148840"/>
            <a:ext cx="2875178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/>
            <a:r>
              <a:rPr sz="4400" b="1">
                <a:solidFill>
                  <a:srgbClr val="FFFFFF"/>
                </a:solidFill>
              </a:rPr>
              <a:t>38%</a:t>
            </a:r>
          </a:p>
        </p:txBody>
      </p:sp>
      <p:sp>
        <p:nvSpPr>
          <p:cNvPr id="907" name="TextBox 906"/>
          <p:cNvSpPr txBox="1"/>
          <p:nvPr/>
        </p:nvSpPr>
        <p:spPr>
          <a:xfrm>
            <a:off x="4658258" y="3154680"/>
            <a:ext cx="2875178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/>
            <a:r>
              <a:rPr sz="1600" b="0">
                <a:solidFill>
                  <a:srgbClr val="F0F8FF"/>
                </a:solidFill>
              </a:rPr>
              <a:t>Spread between the lowest and highest rate</a:t>
            </a:r>
          </a:p>
        </p:txBody>
      </p:sp>
      <p:sp>
        <p:nvSpPr>
          <p:cNvPr id="908" name="Rounded Rectangle 907"/>
          <p:cNvSpPr/>
          <p:nvPr/>
        </p:nvSpPr>
        <p:spPr>
          <a:xfrm>
            <a:off x="8127796" y="1828800"/>
            <a:ext cx="3515258" cy="2377440"/>
          </a:xfrm>
          <a:prstGeom prst="roundRect">
            <a:avLst>
              <a:gd name="adj" fmla="val 2403"/>
            </a:avLst>
          </a:prstGeom>
          <a:gradFill rotWithShape="1">
            <a:gsLst>
              <a:gs pos="0">
                <a:srgbClr val="0F91E8"/>
              </a:gs>
              <a:gs pos="100000">
                <a:srgbClr val="037AD5"/>
              </a:gs>
            </a:gsLst>
            <a:lin scaled="0" ang="18900000"/>
          </a:gra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909" name="TextBox 908"/>
          <p:cNvSpPr txBox="1"/>
          <p:nvPr/>
        </p:nvSpPr>
        <p:spPr>
          <a:xfrm>
            <a:off x="8447836" y="2148840"/>
            <a:ext cx="2875178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/>
            <a:r>
              <a:rPr sz="4400" b="1">
                <a:solidFill>
                  <a:srgbClr val="FFFFFF"/>
                </a:solidFill>
              </a:rPr>
              <a:t>4 of 6</a:t>
            </a:r>
          </a:p>
        </p:txBody>
      </p:sp>
      <p:sp>
        <p:nvSpPr>
          <p:cNvPr id="910" name="TextBox 909"/>
          <p:cNvSpPr txBox="1"/>
          <p:nvPr/>
        </p:nvSpPr>
        <p:spPr>
          <a:xfrm>
            <a:off x="8447836" y="3154680"/>
            <a:ext cx="2875178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/>
            <a:r>
              <a:rPr sz="1600" b="0">
                <a:solidFill>
                  <a:srgbClr val="F0F8FF"/>
                </a:solidFill>
              </a:rPr>
              <a:t>Facilities with complete published prices</a:t>
            </a:r>
          </a:p>
        </p:txBody>
      </p:sp>
      <p:sp>
        <p:nvSpPr>
          <p:cNvPr id="911" name="TextBox 910"/>
          <p:cNvSpPr txBox="1"/>
          <p:nvPr/>
        </p:nvSpPr>
        <p:spPr>
          <a:xfrm>
            <a:off x="548640" y="4572000"/>
            <a:ext cx="109728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/>
            <a:r>
              <a:rPr sz="1100" b="0">
                <a:solidFill>
                  <a:srgbClr val="5C6677"/>
                </a:solidFill>
              </a:rPr>
              <a:t>Source: Simple Healthcare analysis of published prices, September 2026.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/>
            <a:r>
              <a:t>Questions and next steps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/>
            <a:r>
              <a:t>Name · email@simplehc.com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Healthcare">
  <a:themeElements>
    <a:clrScheme name="Simple Healthcare">
      <a:dk1>
        <a:srgbClr val="2D3139"/>
      </a:dk1>
      <a:lt1>
        <a:srgbClr val="FFFFFF"/>
      </a:lt1>
      <a:dk2>
        <a:srgbClr val="0C416E"/>
      </a:dk2>
      <a:lt2>
        <a:srgbClr val="F0F8FF"/>
      </a:lt2>
      <a:accent1>
        <a:srgbClr val="0FB5A0"/>
      </a:accent1>
      <a:accent2>
        <a:srgbClr val="037AD5"/>
      </a:accent2>
      <a:accent3>
        <a:srgbClr val="AEBCCB"/>
      </a:accent3>
      <a:accent4>
        <a:srgbClr val="084D84"/>
      </a:accent4>
      <a:accent5>
        <a:srgbClr val="0C796F"/>
      </a:accent5>
      <a:accent6>
        <a:srgbClr val="E3461F"/>
      </a:accent6>
      <a:hlink>
        <a:srgbClr val="045AA0"/>
      </a:hlink>
      <a:folHlink>
        <a:srgbClr val="084D84"/>
      </a:folHlink>
    </a:clrScheme>
    <a:fontScheme name="Simple Healthcare">
      <a:majorFont>
        <a:latin typeface="Manrope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Manrope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37AD5"/>
        </a:solidFill>
        <a:ln>
          <a:noFill/>
        </a:ln>
      </a:spPr>
      <a:bodyPr rtlCol="0" anchor="ctr"/>
      <a:lstStyle>
        <a:defPPr algn="ctr">
          <a:defRPr>
            <a:solidFill>
              <a:srgbClr val="FFFFFF"/>
            </a:solidFill>
          </a:defRPr>
        </a:def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a:style>
    </a:spDef>
    <a:lnDef>
      <a:spPr>
        <a:ln w="12700">
          <a:solidFill>
            <a:srgbClr val="AEBCCB"/>
          </a:solidFill>
        </a:ln>
      </a:spPr>
      <a:bodyPr/>
      <a:lstStyle/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>
            <a:solidFill>
              <a:srgbClr val="5C6677"/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subject/>
  <dc:creator>Simple Healthcare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